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5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74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5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4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6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48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5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2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08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5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E772-0413-4A9D-9A66-C757FC53E784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29/06/2018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7DA84-9AD8-49EB-B65D-E696F89D4CD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1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adroTexto 32"/>
          <p:cNvSpPr txBox="1"/>
          <p:nvPr/>
        </p:nvSpPr>
        <p:spPr>
          <a:xfrm>
            <a:off x="355245" y="309526"/>
            <a:ext cx="372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46C278"/>
                </a:solidFill>
                <a:latin typeface="Sheep Sans" panose="020B0503020203020204" pitchFamily="34" charset="0"/>
              </a:rPr>
              <a:t>CONGELADOR </a:t>
            </a:r>
            <a:r>
              <a:rPr lang="es-CO" b="1" dirty="0">
                <a:solidFill>
                  <a:srgbClr val="46C278"/>
                </a:solidFill>
                <a:latin typeface="Sheep Sans" panose="020B0503020203020204" pitchFamily="34" charset="0"/>
              </a:rPr>
              <a:t>ICC-550</a:t>
            </a:r>
            <a:r>
              <a:rPr lang="es-CO" b="1" dirty="0">
                <a:solidFill>
                  <a:srgbClr val="FF0000"/>
                </a:solidFill>
                <a:latin typeface="Sheep Sans" panose="020B0503020203020204" pitchFamily="34" charset="0"/>
              </a:rPr>
              <a:t>ECO</a:t>
            </a:r>
            <a:endParaRPr lang="es-CO" b="1" dirty="0">
              <a:solidFill>
                <a:srgbClr val="FF0000"/>
              </a:solidFill>
              <a:latin typeface="Sheep Sans" panose="020B0503020203020204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473673" y="3724451"/>
            <a:ext cx="4098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eaLnBrk="0" fontAlgn="b" hangingPunct="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Tapa solida inyectada.</a:t>
            </a:r>
          </a:p>
          <a:p>
            <a:pPr marL="171450" indent="-171450" eaLnBrk="0" fontAlgn="b" hangingPunct="0">
              <a:buFont typeface="Arial" panose="020B0604020202020204" pitchFamily="34" charset="0"/>
              <a:buChar char="•"/>
            </a:pPr>
            <a:r>
              <a:rPr lang="es-ES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Temperatura </a:t>
            </a:r>
            <a:r>
              <a:rPr lang="es-ES" sz="1100" dirty="0">
                <a:solidFill>
                  <a:srgbClr val="44546A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s-ES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-18℃.</a:t>
            </a:r>
          </a:p>
          <a:p>
            <a:pPr marL="171450" indent="-171450" eaLnBrk="0" fontAlgn="b" hangingPunct="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Gabinete Interior en lámina </a:t>
            </a:r>
            <a:r>
              <a:rPr lang="es-CO" sz="1100" dirty="0" err="1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prepintada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y gabinete exterior en lamina galvanizada.</a:t>
            </a:r>
          </a:p>
          <a:p>
            <a:pPr marL="171450" indent="-171450" eaLnBrk="0" fontAlgn="b" hangingPunct="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Rodachinas para facilitar su desplazamiento.</a:t>
            </a:r>
          </a:p>
          <a:p>
            <a:pPr marL="171450" indent="-171450" eaLnBrk="0" fontAlgn="b" hangingPunct="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Pintura en polvo Electrostática.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16889" y="1150370"/>
            <a:ext cx="1906805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Volumen Bruto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Capacidad comercial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Capacidad frigorífica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Consumo de energía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Corriente del compresor Potencia del compresor Tensión y frecuencia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Tipo de descongelación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Sistema de enfriamiento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Sistema de condensación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Tapas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Sistema cierre de puertas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Canastillas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Rodachinas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Peso neto</a:t>
            </a:r>
          </a:p>
          <a:p>
            <a:pPr fontAlgn="b"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Peso bruto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7089291" y="1121148"/>
            <a:ext cx="20547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18.1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Pies Cúbicos / </a:t>
            </a: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512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Litros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15.8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Pies Cúbicos / </a:t>
            </a: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446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Litros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768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BTU/H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1.83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kwH/24H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3.6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180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W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115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V/60 Hz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Manual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Aire natural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Aire forzado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Dos batientes sólidas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Manual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4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70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Kg</a:t>
            </a:r>
          </a:p>
          <a:p>
            <a:pPr>
              <a:lnSpc>
                <a:spcPct val="150000"/>
              </a:lnSpc>
            </a:pPr>
            <a:r>
              <a:rPr lang="es-CO" sz="1100" dirty="0">
                <a:solidFill>
                  <a:srgbClr val="FF0000"/>
                </a:solidFill>
                <a:latin typeface="Sheep Sans" panose="020B0503020203020204" pitchFamily="34" charset="0"/>
              </a:rPr>
              <a:t>83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10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Kg</a:t>
            </a:r>
          </a:p>
        </p:txBody>
      </p:sp>
      <p:cxnSp>
        <p:nvCxnSpPr>
          <p:cNvPr id="37" name="Conector recto 36"/>
          <p:cNvCxnSpPr/>
          <p:nvPr/>
        </p:nvCxnSpPr>
        <p:spPr>
          <a:xfrm>
            <a:off x="4909534" y="309526"/>
            <a:ext cx="0" cy="6199241"/>
          </a:xfrm>
          <a:prstGeom prst="line">
            <a:avLst/>
          </a:prstGeom>
          <a:ln w="19050">
            <a:solidFill>
              <a:srgbClr val="46C2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4079682" y="1709476"/>
            <a:ext cx="12171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825 mm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79372" y="2864408"/>
            <a:ext cx="8619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50" dirty="0">
                <a:solidFill>
                  <a:srgbClr val="FF0000"/>
                </a:solidFill>
                <a:latin typeface="Sheep Sans" panose="020B0503020203020204" pitchFamily="34" charset="0"/>
              </a:rPr>
              <a:t>740</a:t>
            </a:r>
            <a:r>
              <a:rPr lang="es-CO" sz="105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05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mm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2391113" y="3198640"/>
            <a:ext cx="12171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>
                <a:solidFill>
                  <a:srgbClr val="FF0000"/>
                </a:solidFill>
                <a:latin typeface="Sheep Sans" panose="020B0503020203020204" pitchFamily="34" charset="0"/>
              </a:rPr>
              <a:t>1535</a:t>
            </a:r>
            <a:r>
              <a:rPr lang="es-CO" sz="105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 </a:t>
            </a:r>
            <a:r>
              <a:rPr lang="es-CO" sz="1050" dirty="0">
                <a:solidFill>
                  <a:srgbClr val="44546A">
                    <a:lumMod val="75000"/>
                  </a:srgbClr>
                </a:solidFill>
                <a:latin typeface="Sheep Sans" panose="020B0503020203020204" pitchFamily="34" charset="0"/>
              </a:rPr>
              <a:t>mm</a:t>
            </a:r>
          </a:p>
        </p:txBody>
      </p:sp>
      <p:cxnSp>
        <p:nvCxnSpPr>
          <p:cNvPr id="41" name="Conector recto de flecha 40"/>
          <p:cNvCxnSpPr/>
          <p:nvPr/>
        </p:nvCxnSpPr>
        <p:spPr>
          <a:xfrm>
            <a:off x="1877506" y="2249846"/>
            <a:ext cx="1715548" cy="893627"/>
          </a:xfrm>
          <a:prstGeom prst="straightConnector1">
            <a:avLst/>
          </a:prstGeom>
          <a:ln>
            <a:noFill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>
            <a:off x="3989042" y="1167829"/>
            <a:ext cx="0" cy="1227028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 flipH="1">
            <a:off x="1458245" y="2792962"/>
            <a:ext cx="2621437" cy="65072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510338" y="2738975"/>
            <a:ext cx="559041" cy="504781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24" y="922421"/>
            <a:ext cx="3056179" cy="209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2558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Presentación en pantalla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Dfajardo</dc:creator>
  <cp:lastModifiedBy>Dfajardo</cp:lastModifiedBy>
  <cp:revision>1</cp:revision>
  <dcterms:created xsi:type="dcterms:W3CDTF">2018-06-29T14:19:11Z</dcterms:created>
  <dcterms:modified xsi:type="dcterms:W3CDTF">2018-06-29T14:19:49Z</dcterms:modified>
</cp:coreProperties>
</file>